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7" r:id="rId4"/>
    <p:sldId id="268" r:id="rId5"/>
    <p:sldId id="274" r:id="rId6"/>
    <p:sldId id="258" r:id="rId7"/>
    <p:sldId id="261" r:id="rId8"/>
    <p:sldId id="262" r:id="rId9"/>
    <p:sldId id="272" r:id="rId10"/>
    <p:sldId id="269" r:id="rId11"/>
    <p:sldId id="271" r:id="rId12"/>
    <p:sldId id="270" r:id="rId13"/>
    <p:sldId id="273" r:id="rId14"/>
    <p:sldId id="266" r:id="rId15"/>
    <p:sldId id="275" r:id="rId16"/>
    <p:sldId id="276" r:id="rId17"/>
    <p:sldId id="277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6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74E1532-50C3-4EE1-A54F-E6999ACD2311}" type="datetimeFigureOut">
              <a:rPr lang="ru-RU" smtClean="0"/>
              <a:pPr/>
              <a:t>15.06.2019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621C389-9B8F-481E-BA91-5918546A9A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4E1532-50C3-4EE1-A54F-E6999ACD2311}" type="datetimeFigureOut">
              <a:rPr lang="ru-RU" smtClean="0"/>
              <a:pPr/>
              <a:t>15.06.2019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21C389-9B8F-481E-BA91-5918546A9A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4E1532-50C3-4EE1-A54F-E6999ACD2311}" type="datetimeFigureOut">
              <a:rPr lang="ru-RU" smtClean="0"/>
              <a:pPr/>
              <a:t>15.06.2019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21C389-9B8F-481E-BA91-5918546A9A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4E1532-50C3-4EE1-A54F-E6999ACD2311}" type="datetimeFigureOut">
              <a:rPr lang="ru-RU" smtClean="0"/>
              <a:pPr/>
              <a:t>15.06.2019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21C389-9B8F-481E-BA91-5918546A9AA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4E1532-50C3-4EE1-A54F-E6999ACD2311}" type="datetimeFigureOut">
              <a:rPr lang="ru-RU" smtClean="0"/>
              <a:pPr/>
              <a:t>15.06.2019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21C389-9B8F-481E-BA91-5918546A9AA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4E1532-50C3-4EE1-A54F-E6999ACD2311}" type="datetimeFigureOut">
              <a:rPr lang="ru-RU" smtClean="0"/>
              <a:pPr/>
              <a:t>15.06.2019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21C389-9B8F-481E-BA91-5918546A9AA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4E1532-50C3-4EE1-A54F-E6999ACD2311}" type="datetimeFigureOut">
              <a:rPr lang="ru-RU" smtClean="0"/>
              <a:pPr/>
              <a:t>15.06.2019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21C389-9B8F-481E-BA91-5918546A9A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4E1532-50C3-4EE1-A54F-E6999ACD2311}" type="datetimeFigureOut">
              <a:rPr lang="ru-RU" smtClean="0"/>
              <a:pPr/>
              <a:t>15.06.2019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21C389-9B8F-481E-BA91-5918546A9AA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4E1532-50C3-4EE1-A54F-E6999ACD2311}" type="datetimeFigureOut">
              <a:rPr lang="ru-RU" smtClean="0"/>
              <a:pPr/>
              <a:t>15.06.2019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21C389-9B8F-481E-BA91-5918546A9A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74E1532-50C3-4EE1-A54F-E6999ACD2311}" type="datetimeFigureOut">
              <a:rPr lang="ru-RU" smtClean="0"/>
              <a:pPr/>
              <a:t>15.06.2019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21C389-9B8F-481E-BA91-5918546A9A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74E1532-50C3-4EE1-A54F-E6999ACD2311}" type="datetimeFigureOut">
              <a:rPr lang="ru-RU" smtClean="0"/>
              <a:pPr/>
              <a:t>15.06.2019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621C389-9B8F-481E-BA91-5918546A9AA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74E1532-50C3-4EE1-A54F-E6999ACD2311}" type="datetimeFigureOut">
              <a:rPr lang="ru-RU" smtClean="0"/>
              <a:pPr/>
              <a:t>15.06.2019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621C389-9B8F-481E-BA91-5918546A9AA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mkrada.gov.ua/documents/460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1196751"/>
            <a:ext cx="8100392" cy="720081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5616" y="1844824"/>
            <a:ext cx="7772400" cy="1368152"/>
          </a:xfrm>
        </p:spPr>
        <p:txBody>
          <a:bodyPr>
            <a:noAutofit/>
          </a:bodyPr>
          <a:lstStyle/>
          <a:p>
            <a:pPr algn="ctr"/>
            <a:endParaRPr lang="uk-UA" sz="2500" dirty="0" smtClean="0"/>
          </a:p>
          <a:p>
            <a:pPr algn="ctr"/>
            <a:r>
              <a:rPr lang="uk-UA" sz="2800" dirty="0" smtClean="0"/>
              <a:t>ХВОРОБИ та ЛІКИ </a:t>
            </a:r>
          </a:p>
          <a:p>
            <a:pPr algn="ctr"/>
            <a:r>
              <a:rPr lang="uk-UA" sz="2800" dirty="0" smtClean="0"/>
              <a:t>ефективності бюджету м. Миколаєва </a:t>
            </a:r>
          </a:p>
          <a:p>
            <a:pPr algn="ctr"/>
            <a:endParaRPr lang="uk-UA" sz="2500" dirty="0" smtClean="0"/>
          </a:p>
          <a:p>
            <a:pPr algn="ctr"/>
            <a:r>
              <a:rPr lang="uk-UA" sz="2500" dirty="0" smtClean="0"/>
              <a:t>Перші результати громадського аудиту ефективності витрат на утримання місцевих  доріг та зелених насаджень   </a:t>
            </a:r>
            <a:endParaRPr lang="ru-RU" sz="25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5661248"/>
            <a:ext cx="804641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 smtClean="0"/>
              <a:t>Проект ГО ФРММ «Громадська префектура для ефективних місцевих бюджетів» за підтримки Фонду сприяння демократії Посольства США в Україні</a:t>
            </a:r>
            <a:endParaRPr lang="ru-RU" b="1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6300192" y="188640"/>
          <a:ext cx="2071687" cy="1728787"/>
        </p:xfrm>
        <a:graphic>
          <a:graphicData uri="http://schemas.openxmlformats.org/presentationml/2006/ole">
            <p:oleObj spid="_x0000_s1026" name="Acrobat Document" r:id="rId3" imgW="3900952" imgH="3900952" progId="AcroExch.Document.DC">
              <p:embed/>
            </p:oleObj>
          </a:graphicData>
        </a:graphic>
      </p:graphicFrame>
      <p:pic>
        <p:nvPicPr>
          <p:cNvPr id="8" name="Рисунок 7"/>
          <p:cNvPicPr/>
          <p:nvPr/>
        </p:nvPicPr>
        <p:blipFill>
          <a:blip r:embed="rId4" cstate="print">
            <a:extLst>
              <a:ext uri="{28A0092B-C50C-407E-A947-70E740481C1C}">
                <a14:useLocalDpi xmlns:lc="http://schemas.openxmlformats.org/drawingml/2006/lockedCanvas" xmlns:a14="http://schemas.microsoft.com/office/drawing/2010/main" xmlns:xdr="http://schemas.openxmlformats.org/drawingml/2006/spreadsheetDrawing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188640"/>
            <a:ext cx="2071670" cy="17145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uk-UA" dirty="0" smtClean="0"/>
              <a:t>Відсутність повної документальної та достовірної інформації про об'єкти комунального майна – ризик недофінансування, або надмірного бюджетного фінансування </a:t>
            </a:r>
          </a:p>
          <a:p>
            <a:pPr>
              <a:buNone/>
            </a:pPr>
            <a:r>
              <a:rPr lang="uk-UA" dirty="0" smtClean="0"/>
              <a:t>- відсутні технічні паспорти доріг та вулиць Миколаєва</a:t>
            </a:r>
          </a:p>
          <a:p>
            <a:pPr>
              <a:buNone/>
            </a:pPr>
            <a:r>
              <a:rPr lang="uk-UA" dirty="0" smtClean="0"/>
              <a:t>- відсутні техпаспорти зелених зон</a:t>
            </a:r>
          </a:p>
          <a:p>
            <a:pPr>
              <a:buNone/>
            </a:pPr>
            <a:r>
              <a:rPr lang="uk-UA" dirty="0" smtClean="0"/>
              <a:t>- ПБП містять різні данні по роках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Autofit/>
          </a:bodyPr>
          <a:lstStyle/>
          <a:p>
            <a:r>
              <a:rPr lang="uk-UA" sz="3300" dirty="0" smtClean="0"/>
              <a:t>Висновки - </a:t>
            </a:r>
            <a:r>
              <a:rPr lang="uk-UA" sz="3300" dirty="0" smtClean="0">
                <a:solidFill>
                  <a:srgbClr val="FF0000"/>
                </a:solidFill>
              </a:rPr>
              <a:t>Ідентифікація та оцінка ризиків (управління ризиками відсутнє);</a:t>
            </a:r>
            <a:r>
              <a:rPr lang="ru-RU" sz="3300" dirty="0" smtClean="0">
                <a:solidFill>
                  <a:srgbClr val="FF0000"/>
                </a:solidFill>
              </a:rPr>
              <a:t/>
            </a:r>
            <a:br>
              <a:rPr lang="ru-RU" sz="3300" dirty="0" smtClean="0">
                <a:solidFill>
                  <a:srgbClr val="FF0000"/>
                </a:solidFill>
              </a:rPr>
            </a:br>
            <a:endParaRPr lang="ru-RU" sz="3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uk-UA" dirty="0" smtClean="0"/>
              <a:t>Недосконалі тендерні процедури, надмірне дроблення чи укрупнення предмету закупівель</a:t>
            </a:r>
          </a:p>
          <a:p>
            <a:pPr>
              <a:buFontTx/>
              <a:buChar char="-"/>
            </a:pPr>
            <a:r>
              <a:rPr lang="uk-UA" dirty="0" smtClean="0"/>
              <a:t>Недоцільність проведення тендерних процедур з точки зору оптимального часу для потенційного виконання робіт (дороги)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Autofit/>
          </a:bodyPr>
          <a:lstStyle/>
          <a:p>
            <a:r>
              <a:rPr lang="uk-UA" sz="3300" dirty="0" smtClean="0"/>
              <a:t>Висновки - </a:t>
            </a:r>
            <a:r>
              <a:rPr lang="uk-UA" sz="3300" dirty="0" smtClean="0">
                <a:solidFill>
                  <a:srgbClr val="FF0000"/>
                </a:solidFill>
              </a:rPr>
              <a:t>Ідентифікація та оцінка ризиків (управління ризиками відсутнє);</a:t>
            </a:r>
            <a:r>
              <a:rPr lang="ru-RU" sz="3300" dirty="0" smtClean="0">
                <a:solidFill>
                  <a:srgbClr val="FF0000"/>
                </a:solidFill>
              </a:rPr>
              <a:t/>
            </a:r>
            <a:br>
              <a:rPr lang="ru-RU" sz="3300" dirty="0" smtClean="0">
                <a:solidFill>
                  <a:srgbClr val="FF0000"/>
                </a:solidFill>
              </a:rPr>
            </a:br>
            <a:endParaRPr lang="ru-RU" sz="3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Tx/>
              <a:buChar char="-"/>
            </a:pPr>
            <a:r>
              <a:rPr lang="uk-UA" dirty="0" smtClean="0"/>
              <a:t>Відсутність середньострокового планування діяльності розпорядників в сфері аудиту (дороги)</a:t>
            </a:r>
          </a:p>
          <a:p>
            <a:pPr>
              <a:buFontTx/>
              <a:buChar char="-"/>
            </a:pPr>
            <a:r>
              <a:rPr lang="uk-UA" dirty="0" smtClean="0"/>
              <a:t>Левова часка закупівель не підпадає під процедуру відкритих торгів</a:t>
            </a:r>
          </a:p>
          <a:p>
            <a:pPr>
              <a:buNone/>
            </a:pPr>
            <a:r>
              <a:rPr lang="uk-UA" dirty="0" smtClean="0"/>
              <a:t>Адміністрація Корабельного району за період 2017-2019 (травень): </a:t>
            </a:r>
          </a:p>
          <a:p>
            <a:pPr>
              <a:buFontTx/>
              <a:buChar char="-"/>
            </a:pPr>
            <a:r>
              <a:rPr lang="uk-UA" dirty="0" smtClean="0"/>
              <a:t>80 закупівель поточного та капітального ремонту доріг, внутрішньо квартальних проїздів .</a:t>
            </a:r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r>
              <a:rPr lang="uk-UA" dirty="0" smtClean="0"/>
              <a:t>Тільки три з них за потенційним об’ємом закупівлі попали під процедуру публічних закупівель.</a:t>
            </a:r>
          </a:p>
          <a:p>
            <a:pPr>
              <a:buFontTx/>
              <a:buChar char="-"/>
            </a:pPr>
            <a:r>
              <a:rPr lang="uk-UA" dirty="0" smtClean="0"/>
              <a:t> З 49,13 </a:t>
            </a:r>
            <a:r>
              <a:rPr lang="uk-UA" dirty="0" err="1" smtClean="0"/>
              <a:t>млн</a:t>
            </a:r>
            <a:r>
              <a:rPr lang="uk-UA" dirty="0" smtClean="0"/>
              <a:t> грн. тільки 6,54 </a:t>
            </a:r>
            <a:r>
              <a:rPr lang="uk-UA" dirty="0" err="1" smtClean="0"/>
              <a:t>млн</a:t>
            </a:r>
            <a:r>
              <a:rPr lang="uk-UA" dirty="0" smtClean="0"/>
              <a:t> пройшли публічні торги.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Autofit/>
          </a:bodyPr>
          <a:lstStyle/>
          <a:p>
            <a:r>
              <a:rPr lang="uk-UA" sz="3300" dirty="0" smtClean="0"/>
              <a:t>Висновки - </a:t>
            </a:r>
            <a:r>
              <a:rPr lang="uk-UA" sz="3300" dirty="0" smtClean="0">
                <a:solidFill>
                  <a:srgbClr val="FF0000"/>
                </a:solidFill>
              </a:rPr>
              <a:t>Ідентифікація та оцінка ризиків (управління ризиками відсутнє);</a:t>
            </a:r>
            <a:r>
              <a:rPr lang="ru-RU" sz="3300" dirty="0" smtClean="0">
                <a:solidFill>
                  <a:srgbClr val="FF0000"/>
                </a:solidFill>
              </a:rPr>
              <a:t/>
            </a:r>
            <a:br>
              <a:rPr lang="ru-RU" sz="3300" dirty="0" smtClean="0">
                <a:solidFill>
                  <a:srgbClr val="FF0000"/>
                </a:solidFill>
              </a:rPr>
            </a:br>
            <a:endParaRPr lang="ru-RU" sz="3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uk-UA" dirty="0" smtClean="0"/>
              <a:t>Несвоєчасність проведення ремонтних робіт </a:t>
            </a:r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r>
              <a:rPr lang="uk-UA" dirty="0" smtClean="0"/>
              <a:t>Адміністрації районів за період 2017-2019 (травень): </a:t>
            </a:r>
          </a:p>
          <a:p>
            <a:pPr>
              <a:buNone/>
            </a:pPr>
            <a:r>
              <a:rPr lang="uk-UA" dirty="0" smtClean="0"/>
              <a:t>половина «дрібних» договорів виконана в невчасний для подібних робіт час середина листопада - кінець грудня.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Autofit/>
          </a:bodyPr>
          <a:lstStyle/>
          <a:p>
            <a:r>
              <a:rPr lang="uk-UA" sz="3300" dirty="0" smtClean="0"/>
              <a:t>Висновки - </a:t>
            </a:r>
            <a:r>
              <a:rPr lang="uk-UA" sz="3300" dirty="0" smtClean="0">
                <a:solidFill>
                  <a:srgbClr val="FF0000"/>
                </a:solidFill>
              </a:rPr>
              <a:t>Ідентифікація та оцінка ризиків (управління ризиками відсутнє);</a:t>
            </a:r>
            <a:r>
              <a:rPr lang="ru-RU" sz="3300" dirty="0" smtClean="0">
                <a:solidFill>
                  <a:srgbClr val="FF0000"/>
                </a:solidFill>
              </a:rPr>
              <a:t/>
            </a:r>
            <a:br>
              <a:rPr lang="ru-RU" sz="3300" dirty="0" smtClean="0">
                <a:solidFill>
                  <a:srgbClr val="FF0000"/>
                </a:solidFill>
              </a:rPr>
            </a:br>
            <a:endParaRPr lang="ru-RU" sz="3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uk-UA" dirty="0" smtClean="0"/>
              <a:t>Заходи контролю </a:t>
            </a:r>
            <a:r>
              <a:rPr lang="uk-UA" dirty="0" smtClean="0">
                <a:solidFill>
                  <a:srgbClr val="FF0000"/>
                </a:solidFill>
              </a:rPr>
              <a:t>(відсутні);</a:t>
            </a:r>
          </a:p>
          <a:p>
            <a:pPr>
              <a:buFontTx/>
              <a:buChar char="-"/>
            </a:pPr>
            <a:r>
              <a:rPr lang="uk-UA" dirty="0" smtClean="0">
                <a:solidFill>
                  <a:srgbClr val="FF0000"/>
                </a:solidFill>
              </a:rPr>
              <a:t>Відсутня інформація щодо претензійної роботи з боку ГРБК</a:t>
            </a:r>
          </a:p>
          <a:p>
            <a:pPr>
              <a:buFontTx/>
              <a:buChar char="-"/>
            </a:pPr>
            <a:r>
              <a:rPr lang="uk-UA" dirty="0" smtClean="0">
                <a:solidFill>
                  <a:srgbClr val="FF0000"/>
                </a:solidFill>
              </a:rPr>
              <a:t>За період аудиту тільки 1 засідання профільної депутатської комісії ММР (претензія до Миколаївобленерго)</a:t>
            </a:r>
            <a:endParaRPr lang="ru-RU" dirty="0" smtClean="0">
              <a:solidFill>
                <a:srgbClr val="FF000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ВИСНОВКИ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098571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uk-UA" sz="2800" b="1" dirty="0" smtClean="0">
                <a:latin typeface="Book Antiqua" pitchFamily="18" charset="0"/>
              </a:rPr>
              <a:t>Запровадження системи внутрішнього контролю і аудиту в місцевих бюджетах</a:t>
            </a:r>
          </a:p>
          <a:p>
            <a:pPr>
              <a:buNone/>
            </a:pPr>
            <a:endParaRPr lang="uk-UA" sz="2800" dirty="0" smtClean="0">
              <a:solidFill>
                <a:srgbClr val="FF0000"/>
              </a:solidFill>
              <a:latin typeface="Book Antiqua" pitchFamily="18" charset="0"/>
            </a:endParaRPr>
          </a:p>
          <a:p>
            <a:pPr>
              <a:buNone/>
            </a:pPr>
            <a:r>
              <a:rPr lang="uk-UA" sz="2800" dirty="0" smtClean="0">
                <a:solidFill>
                  <a:srgbClr val="FF0000"/>
                </a:solidFill>
                <a:latin typeface="Book Antiqua" pitchFamily="18" charset="0"/>
              </a:rPr>
              <a:t>Підстави - З</a:t>
            </a:r>
            <a:r>
              <a:rPr lang="uk-UA" sz="2800" dirty="0" smtClean="0">
                <a:solidFill>
                  <a:srgbClr val="FF0000"/>
                </a:solidFill>
                <a:latin typeface="Book Antiqua" pitchFamily="18" charset="0"/>
                <a:cs typeface="Arial" pitchFamily="34" charset="0"/>
              </a:rPr>
              <a:t>акон України №2646 від 06.12.18,</a:t>
            </a:r>
            <a:r>
              <a:rPr lang="uk-UA" sz="2800" dirty="0" smtClean="0">
                <a:latin typeface="Book Antiqua" pitchFamily="18" charset="0"/>
              </a:rPr>
              <a:t> (</a:t>
            </a:r>
            <a:r>
              <a:rPr lang="uk-UA" sz="2800" b="1" dirty="0" smtClean="0">
                <a:latin typeface="Book Antiqua" pitchFamily="18" charset="0"/>
              </a:rPr>
              <a:t>Стаття 26.</a:t>
            </a:r>
            <a:r>
              <a:rPr lang="uk-UA" sz="2800" dirty="0" smtClean="0">
                <a:latin typeface="Book Antiqua" pitchFamily="18" charset="0"/>
              </a:rPr>
              <a:t> Контроль та аудит у бюджетному процесі ”)</a:t>
            </a:r>
            <a:endParaRPr lang="ru-RU" sz="2800" dirty="0" smtClean="0">
              <a:latin typeface="Book Antiqua" pitchFamily="18" charset="0"/>
            </a:endParaRPr>
          </a:p>
          <a:p>
            <a:pPr lvl="0" fontAlgn="base"/>
            <a:r>
              <a:rPr lang="uk-UA" dirty="0" smtClean="0">
                <a:latin typeface="Book Antiqua" pitchFamily="18" charset="0"/>
              </a:rPr>
              <a:t>Наказ Міністерства фінансів України від 19.04.2019 №160 «Про затвердження форми Звіту про стан організації та здійснення внутрішнього контролю у розрізі елементів внутрішнього контролю»</a:t>
            </a:r>
          </a:p>
          <a:p>
            <a:pPr lvl="0"/>
            <a:r>
              <a:rPr lang="uk-UA" dirty="0" smtClean="0">
                <a:latin typeface="Book Antiqua" pitchFamily="18" charset="0"/>
              </a:rPr>
              <a:t>Постанова Кабінету Міністрів України № 1062 від 12.12.2018 "Про затвердження Основних засад здійснення внутрішнього контролю розпорядниками бюджетних коштів та внесення змін до постанови Кабінету Міністрів України від 28 вересня 2011 р. № 1001</a:t>
            </a:r>
            <a:endParaRPr lang="ru-RU" dirty="0" smtClean="0">
              <a:latin typeface="Book Antiqua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ПРОПОЗИЦІЇ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00600"/>
          </a:xfrm>
        </p:spPr>
        <p:txBody>
          <a:bodyPr>
            <a:normAutofit fontScale="70000" lnSpcReduction="20000"/>
          </a:bodyPr>
          <a:lstStyle/>
          <a:p>
            <a:r>
              <a:rPr lang="uk-UA" sz="2800" dirty="0" smtClean="0">
                <a:latin typeface="Book Antiqua" pitchFamily="18" charset="0"/>
              </a:rPr>
              <a:t>Запровадження системи внутрішнього контролю і аудиту в місцевих бюджетах</a:t>
            </a:r>
          </a:p>
          <a:p>
            <a:pPr>
              <a:buNone/>
            </a:pPr>
            <a:r>
              <a:rPr lang="uk-UA" sz="2800" dirty="0" smtClean="0">
                <a:solidFill>
                  <a:srgbClr val="FF0000"/>
                </a:solidFill>
                <a:latin typeface="Book Antiqua" pitchFamily="18" charset="0"/>
              </a:rPr>
              <a:t>Підстави</a:t>
            </a:r>
            <a:endParaRPr lang="ru-RU" sz="2800" dirty="0" smtClean="0">
              <a:latin typeface="Book Antiqua" pitchFamily="18" charset="0"/>
            </a:endParaRPr>
          </a:p>
          <a:p>
            <a:pPr lvl="0"/>
            <a:r>
              <a:rPr lang="uk-UA" dirty="0" smtClean="0"/>
              <a:t>Наказ Міністерства фінансів № 1247 від 4 жовтня 2011 року "Про затвердження Стандартів внутрішнього аудиту</a:t>
            </a:r>
            <a:endParaRPr lang="ru-RU" dirty="0" smtClean="0"/>
          </a:p>
          <a:p>
            <a:pPr lvl="0"/>
            <a:r>
              <a:rPr lang="uk-UA" dirty="0" smtClean="0"/>
              <a:t>Наказ Міністерства фінансів № 1217 від 29 вересня 2011 року "Про затвердження Кодексу етики працівників підрозділу внутрішнього аудиту</a:t>
            </a:r>
            <a:endParaRPr lang="ru-RU" dirty="0" smtClean="0"/>
          </a:p>
          <a:p>
            <a:pPr lvl="0" fontAlgn="base"/>
            <a:r>
              <a:rPr lang="uk-UA" dirty="0" smtClean="0"/>
              <a:t>Наказ Міністерства фінансів № 347 від 27 березня 2011 року "Про затвердження форми звітності № 1-ДВА (піврічна) «Звіт (зведений звіт) про результати діяльності підрозділу внутрішнього аудиту в міністерстві, іншому центральному органі виконавчої влади, їх територіальних органах та бюджетних установах, які належать до сфери управління міністерства, іншого центрального органу виконавчої влади, в Раді міністрів Автономної Республіки Крим, в обласній, Київській або Севастопольській міській державній адміністрації» та інструкції про її складання та подання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uk-UA" dirty="0" smtClean="0"/>
              <a:t>ПРОПОЗИЦІЇ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006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uk-UA" sz="2800" dirty="0" smtClean="0">
                <a:latin typeface="Book Antiqua" pitchFamily="18" charset="0"/>
              </a:rPr>
              <a:t>Запровадження системи внутрішнього контролю і аудиту в місцевих бюджетах</a:t>
            </a:r>
          </a:p>
          <a:p>
            <a:pPr>
              <a:buNone/>
            </a:pPr>
            <a:r>
              <a:rPr lang="uk-UA" sz="2800" dirty="0" smtClean="0">
                <a:solidFill>
                  <a:srgbClr val="FF0000"/>
                </a:solidFill>
                <a:latin typeface="Book Antiqua" pitchFamily="18" charset="0"/>
              </a:rPr>
              <a:t>Підстави</a:t>
            </a:r>
            <a:endParaRPr lang="ru-RU" sz="2800" dirty="0" smtClean="0">
              <a:latin typeface="Book Antiqua" pitchFamily="18" charset="0"/>
            </a:endParaRPr>
          </a:p>
          <a:p>
            <a:pPr lvl="0"/>
            <a:r>
              <a:rPr lang="uk-UA" dirty="0" smtClean="0"/>
              <a:t>Постанова Кабінету Міністрів України № 1001 від 28 вересня 2011 року «Деякі питання здійснення внутрішнього аудиту та утворення підрозділів внутрішнього аудиту</a:t>
            </a:r>
            <a:endParaRPr lang="ru-RU" dirty="0" smtClean="0"/>
          </a:p>
          <a:p>
            <a:pPr lvl="0"/>
            <a:r>
              <a:rPr lang="uk-UA" dirty="0" smtClean="0"/>
              <a:t>Наказ Міністерства фінансів № 995 від 14 вересня 2012 р. "Про затвердження Методичних рекомендацій з організації внутрішнього контролю розпорядниками бюджетних коштів у своїх закладах та у підвідомчих бюджетних установах</a:t>
            </a:r>
            <a:endParaRPr lang="ru-RU" dirty="0" smtClean="0"/>
          </a:p>
          <a:p>
            <a:pPr lvl="0"/>
            <a:r>
              <a:rPr lang="uk-UA" dirty="0" smtClean="0"/>
              <a:t>Наказ Міністерства фінансів № 480 від 3 травня 2017 р. "Про затвердження Порядку здійснення Міністерством фінансів України оцінки функціонування системи внутрішнього </a:t>
            </a:r>
            <a:r>
              <a:rPr lang="uk-UA" dirty="0" err="1" smtClean="0"/>
              <a:t>аудиту”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ПРОПОЗИЦІЇ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ctr">
              <a:buNone/>
            </a:pPr>
            <a:endParaRPr lang="uk-UA" b="1" dirty="0" smtClean="0"/>
          </a:p>
          <a:p>
            <a:pPr algn="ctr">
              <a:buNone/>
            </a:pPr>
            <a:r>
              <a:rPr lang="uk-UA" sz="3900" b="1" dirty="0" err="1" smtClean="0"/>
              <a:t>“Мы</a:t>
            </a:r>
            <a:r>
              <a:rPr lang="uk-UA" sz="3900" b="1" dirty="0" smtClean="0"/>
              <a:t> </a:t>
            </a:r>
            <a:r>
              <a:rPr lang="uk-UA" sz="3900" b="1" dirty="0" err="1" smtClean="0"/>
              <a:t>строим</a:t>
            </a:r>
            <a:r>
              <a:rPr lang="uk-UA" sz="3900" b="1" dirty="0" smtClean="0"/>
              <a:t> </a:t>
            </a:r>
            <a:r>
              <a:rPr lang="uk-UA" sz="3900" b="1" dirty="0" err="1" smtClean="0"/>
              <a:t>хорошие</a:t>
            </a:r>
            <a:r>
              <a:rPr lang="uk-UA" sz="3900" b="1" dirty="0" smtClean="0"/>
              <a:t> дороги не потому </a:t>
            </a:r>
            <a:r>
              <a:rPr lang="uk-UA" sz="3900" b="1" dirty="0" err="1" smtClean="0"/>
              <a:t>что</a:t>
            </a:r>
            <a:r>
              <a:rPr lang="uk-UA" sz="3900" b="1" dirty="0" smtClean="0"/>
              <a:t> </a:t>
            </a:r>
            <a:r>
              <a:rPr lang="uk-UA" sz="3900" b="1" dirty="0" err="1" smtClean="0"/>
              <a:t>богатые</a:t>
            </a:r>
            <a:r>
              <a:rPr lang="uk-UA" sz="3900" b="1" dirty="0" smtClean="0"/>
              <a:t>, </a:t>
            </a:r>
            <a:endParaRPr lang="en-US" sz="3900" b="1" dirty="0" smtClean="0"/>
          </a:p>
          <a:p>
            <a:pPr algn="ctr">
              <a:buNone/>
            </a:pPr>
            <a:r>
              <a:rPr lang="uk-UA" sz="3900" b="1" dirty="0" smtClean="0"/>
              <a:t>а </a:t>
            </a:r>
            <a:r>
              <a:rPr lang="uk-UA" sz="3900" b="1" dirty="0" err="1" smtClean="0"/>
              <a:t>мы</a:t>
            </a:r>
            <a:r>
              <a:rPr lang="uk-UA" sz="3900" b="1" dirty="0" smtClean="0"/>
              <a:t> </a:t>
            </a:r>
            <a:r>
              <a:rPr lang="uk-UA" sz="3900" b="1" dirty="0" err="1" smtClean="0"/>
              <a:t>богатые</a:t>
            </a:r>
            <a:r>
              <a:rPr lang="uk-UA" sz="3900" b="1" dirty="0" smtClean="0"/>
              <a:t> потому </a:t>
            </a:r>
            <a:r>
              <a:rPr lang="uk-UA" sz="3900" b="1" dirty="0" err="1" smtClean="0"/>
              <a:t>что</a:t>
            </a:r>
            <a:r>
              <a:rPr lang="uk-UA" sz="3900" b="1" dirty="0" smtClean="0"/>
              <a:t> </a:t>
            </a:r>
            <a:r>
              <a:rPr lang="uk-UA" sz="3900" b="1" dirty="0" err="1" smtClean="0"/>
              <a:t>строим</a:t>
            </a:r>
            <a:r>
              <a:rPr lang="uk-UA" sz="3900" b="1" dirty="0" smtClean="0"/>
              <a:t> </a:t>
            </a:r>
            <a:endParaRPr lang="en-US" sz="3900" b="1" dirty="0" smtClean="0"/>
          </a:p>
          <a:p>
            <a:pPr algn="ctr">
              <a:buNone/>
            </a:pPr>
            <a:r>
              <a:rPr lang="uk-UA" sz="3900" b="1" dirty="0" err="1" smtClean="0">
                <a:solidFill>
                  <a:srgbClr val="FF0000"/>
                </a:solidFill>
              </a:rPr>
              <a:t>хорошие</a:t>
            </a:r>
            <a:r>
              <a:rPr lang="uk-UA" sz="3900" b="1" dirty="0" smtClean="0">
                <a:solidFill>
                  <a:srgbClr val="FF0000"/>
                </a:solidFill>
              </a:rPr>
              <a:t> </a:t>
            </a:r>
            <a:r>
              <a:rPr lang="uk-UA" sz="3900" b="1" dirty="0" err="1" smtClean="0">
                <a:solidFill>
                  <a:srgbClr val="FF0000"/>
                </a:solidFill>
              </a:rPr>
              <a:t>дороги”</a:t>
            </a:r>
            <a:endParaRPr lang="uk-UA" sz="4000" dirty="0" smtClean="0"/>
          </a:p>
          <a:p>
            <a:pPr algn="r">
              <a:buNone/>
            </a:pPr>
            <a:endParaRPr lang="uk-UA" sz="4000" dirty="0" smtClean="0"/>
          </a:p>
          <a:p>
            <a:pPr algn="r">
              <a:buNone/>
            </a:pPr>
            <a:r>
              <a:rPr lang="uk-UA" sz="4000" dirty="0" smtClean="0"/>
              <a:t>(</a:t>
            </a:r>
            <a:r>
              <a:rPr lang="uk-UA" sz="4300" dirty="0" err="1" smtClean="0"/>
              <a:t>американская</a:t>
            </a:r>
            <a:r>
              <a:rPr lang="uk-UA" sz="4300" dirty="0" smtClean="0"/>
              <a:t> </a:t>
            </a:r>
            <a:r>
              <a:rPr lang="uk-UA" sz="4300" dirty="0" err="1" smtClean="0"/>
              <a:t>пословица</a:t>
            </a:r>
            <a:r>
              <a:rPr lang="uk-UA" sz="4300" dirty="0" smtClean="0"/>
              <a:t>)</a:t>
            </a:r>
            <a:endParaRPr lang="ru-RU" sz="4300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ПРОЛОГ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 txBox="1">
            <a:spLocks/>
          </p:cNvSpPr>
          <p:nvPr/>
        </p:nvSpPr>
        <p:spPr>
          <a:xfrm>
            <a:off x="179512" y="134076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uk-UA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uk-UA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Об'єкт аудита – утримання дорожньо-транспортної інфраструктури та збереження зелених зон міста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uk-UA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uk-UA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Аудиторська </a:t>
            </a:r>
            <a:r>
              <a:rPr kumimoji="0" lang="uk-UA" sz="27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группа</a:t>
            </a: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r>
              <a:rPr kumimoji="0" lang="uk-UA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Arial" pitchFamily="34" charset="0"/>
              <a:buChar char="•"/>
              <a:tabLst/>
              <a:defRPr/>
            </a:pPr>
            <a:r>
              <a:rPr kumimoji="0" lang="uk-UA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ГО </a:t>
            </a:r>
            <a:r>
              <a:rPr lang="uk-UA" sz="2700" noProof="0" dirty="0" smtClean="0"/>
              <a:t>“</a:t>
            </a:r>
            <a:r>
              <a:rPr lang="uk-UA" sz="2700" dirty="0" smtClean="0"/>
              <a:t>Фонд розвитку м. </a:t>
            </a:r>
            <a:r>
              <a:rPr lang="uk-UA" sz="2700" dirty="0" err="1" smtClean="0"/>
              <a:t>Миколаєва”</a:t>
            </a:r>
            <a:r>
              <a:rPr lang="uk-UA" sz="2700" dirty="0" smtClean="0"/>
              <a:t> (</a:t>
            </a:r>
            <a:r>
              <a:rPr kumimoji="0" lang="uk-UA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ФРММ)</a:t>
            </a: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</a:t>
            </a:r>
            <a:endParaRPr kumimoji="0" lang="uk-UA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Arial" pitchFamily="34" charset="0"/>
              <a:buChar char="•"/>
              <a:tabLst/>
              <a:defRPr/>
            </a:pPr>
            <a:r>
              <a:rPr kumimoji="0" lang="uk-UA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ГО </a:t>
            </a:r>
            <a:r>
              <a:rPr kumimoji="0" lang="uk-UA" sz="27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Евровектор</a:t>
            </a:r>
            <a:r>
              <a:rPr kumimoji="0" lang="uk-UA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(Херсон)</a:t>
            </a: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ru-RU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uk-UA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uk-UA" sz="2800" b="1" dirty="0" smtClean="0"/>
              <a:t>Дати оцінку </a:t>
            </a:r>
            <a:r>
              <a:rPr lang="uk-UA" sz="2800" dirty="0" smtClean="0"/>
              <a:t>реалізації виконавчими органами міських рад (сільських рад ОТГ) місцевої політики організації благоустрою територій та утриманню та розвитку дорожньо-транспортної інфраструктури:</a:t>
            </a:r>
            <a:endParaRPr lang="ru-RU" sz="2800" dirty="0" smtClean="0"/>
          </a:p>
          <a:p>
            <a:pPr lvl="0">
              <a:buNone/>
            </a:pPr>
            <a:r>
              <a:rPr lang="uk-UA" sz="2800" dirty="0" smtClean="0"/>
              <a:t>У тому числі, з досягнення цілей державної політики покращення якості доріг формування та/або реалізацію якої забезпечує головний розпорядник бюджетних коштів;</a:t>
            </a:r>
            <a:endParaRPr lang="ru-RU" sz="2800" dirty="0" smtClean="0"/>
          </a:p>
          <a:p>
            <a:pPr lvl="0">
              <a:buNone/>
            </a:pPr>
            <a:r>
              <a:rPr lang="uk-UA" sz="2800" dirty="0" smtClean="0"/>
              <a:t>- ефективності використання бюджетних коштів, що спрямовувались до ГРБК місцевих бюджетів на виконання бюджетної програми «Утримання та розвиток інфраструктури доріг»; «Організація благоустрою».</a:t>
            </a:r>
            <a:endParaRPr lang="ru-RU" sz="2800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l" rtl="0">
              <a:spcBef>
                <a:spcPct val="0"/>
              </a:spcBef>
            </a:pPr>
            <a:r>
              <a:rPr lang="uk-UA" sz="2400" b="1" u="sng" dirty="0" smtClean="0"/>
              <a:t>Мета аудиту: 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uk-UA" b="1" dirty="0" smtClean="0"/>
              <a:t>Визначити</a:t>
            </a:r>
            <a:r>
              <a:rPr lang="uk-UA" dirty="0" smtClean="0"/>
              <a:t> причини ( фактори), які негативно впливають на ефективність використання бюджетних коштів;</a:t>
            </a:r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uk-UA" b="1" dirty="0" smtClean="0"/>
              <a:t>Надати</a:t>
            </a:r>
            <a:r>
              <a:rPr lang="uk-UA" dirty="0" smtClean="0"/>
              <a:t> пропозиції щодо підвищення ефективності управлінських рішень в обраній сфері ГРБК ефективності використання бюджетних коштів на утримання та розвиток дорожньої та транспортної інфраструктури  Миколаєва (Херсону) з урахуванням вимог діючих ДБН, ДСТУ).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Висновки (Миколаїв)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uk-UA" dirty="0" smtClean="0"/>
              <a:t>- повна відсутність стратегічного бачення розвитку дорожньої та транспортної інфраструктури міста:</a:t>
            </a:r>
            <a:endParaRPr lang="ru-RU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r>
              <a:rPr lang="uk-UA" dirty="0" smtClean="0"/>
              <a:t>Миколаївською </a:t>
            </a:r>
            <a:r>
              <a:rPr lang="uk-UA" dirty="0" err="1" smtClean="0"/>
              <a:t>МР</a:t>
            </a:r>
            <a:r>
              <a:rPr lang="uk-UA" dirty="0" smtClean="0"/>
              <a:t> станом на 2019р не затверджено не тільки будь якого стратегічного документу, що унормовує розвиток автомобільних доріг, а навіть взагалі Стратегій розвитку міста на середньостроковий або довгостроковий період.</a:t>
            </a:r>
          </a:p>
          <a:p>
            <a:pPr>
              <a:buNone/>
            </a:pPr>
            <a:r>
              <a:rPr lang="uk-UA" dirty="0" smtClean="0"/>
              <a:t>В 2006р ММР затвердила Стратегічний план економічного розвитку м. Миколаєва як концепцію  </a:t>
            </a:r>
            <a:r>
              <a:rPr lang="uk-UA" u="sng" dirty="0" smtClean="0">
                <a:hlinkClick r:id="rId2"/>
              </a:rPr>
              <a:t>https://mkrada.gov.ua/documents/460.html</a:t>
            </a:r>
            <a:r>
              <a:rPr lang="uk-UA" dirty="0" smtClean="0"/>
              <a:t>. Але навіть в даному програмному документі не визначено стратегічна /операційна ціль як розвиток автомобільних доріг в громаді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Жодної статистичної інформації щодо кількості та протяжності доріг Миколаєва, що потребують капітального, поточного (ямкового) ремонту доріг Програма ЖКГ до 2019р, яка є підставою для фінансування означених робіт з міського бюджету, не містить.</a:t>
            </a:r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ВИСНОВКИ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ВИСНОВКИ</a:t>
            </a:r>
            <a:endParaRPr lang="ru-RU" dirty="0"/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179512" y="1633728"/>
            <a:ext cx="8659688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Tx/>
              <a:buChar char="-"/>
              <a:tabLst/>
              <a:defRPr/>
            </a:pPr>
            <a:r>
              <a:rPr kumimoji="0" lang="uk-UA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Розподілення повноважень між розпорядниками  недоцільне та неефективне.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Tx/>
              <a:buChar char="-"/>
              <a:tabLst/>
              <a:defRPr/>
            </a:pPr>
            <a:endParaRPr kumimoji="0" lang="uk-UA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Tx/>
              <a:buChar char="-"/>
              <a:tabLst/>
              <a:defRPr/>
            </a:pPr>
            <a:r>
              <a:rPr kumimoji="0" lang="uk-UA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Надмірна кількість профільних розпорядників з дробленням та дублюванням функцій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Tx/>
              <a:buChar char="-"/>
              <a:tabLst/>
              <a:defRPr/>
            </a:pPr>
            <a:endParaRPr kumimoji="0" lang="uk-UA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Tx/>
              <a:buChar char="-"/>
              <a:tabLst/>
              <a:defRPr/>
            </a:pPr>
            <a:r>
              <a:rPr kumimoji="0" lang="uk-UA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Нечіткість та розмитість цілей та завдань розпорядників</a:t>
            </a:r>
            <a:endParaRPr kumimoji="0" lang="ru-RU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Жодних середньострокових/ довгострокових планів по утриманню автомобільних доріг міста (поточні (ямкові) та капітальні ремонти) не існує. Розпорядники керуються тільки складеними оперативними на бюджетний рік планами закупівель.</a:t>
            </a:r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ВИСНОВКИ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1932</TotalTime>
  <Words>842</Words>
  <Application>Microsoft Office PowerPoint</Application>
  <PresentationFormat>Экран (4:3)</PresentationFormat>
  <Paragraphs>85</Paragraphs>
  <Slides>17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9" baseType="lpstr">
      <vt:lpstr>Открытая</vt:lpstr>
      <vt:lpstr>Acrobat Document</vt:lpstr>
      <vt:lpstr> </vt:lpstr>
      <vt:lpstr>ПРОЛОГ</vt:lpstr>
      <vt:lpstr>Слайд 3</vt:lpstr>
      <vt:lpstr>Мета аудиту:  </vt:lpstr>
      <vt:lpstr>Слайд 5</vt:lpstr>
      <vt:lpstr>Висновки (Миколаїв)</vt:lpstr>
      <vt:lpstr>ВИСНОВКИ</vt:lpstr>
      <vt:lpstr>ВИСНОВКИ</vt:lpstr>
      <vt:lpstr>ВИСНОВКИ</vt:lpstr>
      <vt:lpstr>Висновки - Ідентифікація та оцінка ризиків (управління ризиками відсутнє); </vt:lpstr>
      <vt:lpstr>Висновки - Ідентифікація та оцінка ризиків (управління ризиками відсутнє); </vt:lpstr>
      <vt:lpstr>Висновки - Ідентифікація та оцінка ризиків (управління ризиками відсутнє); </vt:lpstr>
      <vt:lpstr>Висновки - Ідентифікація та оцінка ризиків (управління ризиками відсутнє); </vt:lpstr>
      <vt:lpstr>ВИСНОВКИ</vt:lpstr>
      <vt:lpstr>ПРОПОЗИЦІЇ</vt:lpstr>
      <vt:lpstr>ПРОПОЗИЦІЇ</vt:lpstr>
      <vt:lpstr>ПРОПОЗИЦІЇ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ХВОРОБИ та ЛІКИ ефективності витрачання бюджету міста</dc:title>
  <dc:creator>User</dc:creator>
  <cp:lastModifiedBy>User</cp:lastModifiedBy>
  <cp:revision>104</cp:revision>
  <dcterms:created xsi:type="dcterms:W3CDTF">2019-06-07T10:06:28Z</dcterms:created>
  <dcterms:modified xsi:type="dcterms:W3CDTF">2019-06-15T04:04:43Z</dcterms:modified>
</cp:coreProperties>
</file>